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6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EC1A-D29D-0C4C-8B8C-87EF34352DD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FA31-DA23-8840-9CE0-7E9355092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youtube.com/watch?v=bW5ZLFHTwLc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2782" y="493325"/>
            <a:ext cx="83122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"/>
                <a:cs typeface="Arial"/>
              </a:rPr>
              <a:t>In your notes, </a:t>
            </a:r>
            <a:r>
              <a:rPr lang="en-US" sz="3200" b="1" u="sng" dirty="0" smtClean="0">
                <a:latin typeface="Arial"/>
                <a:cs typeface="Arial"/>
              </a:rPr>
              <a:t>define these words</a:t>
            </a:r>
            <a:r>
              <a:rPr lang="en-US" sz="3200" dirty="0" smtClean="0">
                <a:latin typeface="Arial"/>
                <a:cs typeface="Arial"/>
              </a:rPr>
              <a:t>. Choose the most relevant definition. If you don’t know any of the words in the definition, look those up too.</a:t>
            </a:r>
            <a:endParaRPr lang="en-US" sz="32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782" y="2854985"/>
            <a:ext cx="327452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REASONING</a:t>
            </a:r>
          </a:p>
          <a:p>
            <a:endParaRPr lang="en-US" sz="2400" dirty="0" smtClean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PROOF</a:t>
            </a:r>
          </a:p>
          <a:p>
            <a:endParaRPr lang="en-US" sz="2400" dirty="0" smtClean="0">
              <a:latin typeface="Arial"/>
              <a:cs typeface="Arial"/>
            </a:endParaRPr>
          </a:p>
          <a:p>
            <a:endParaRPr lang="en-US" sz="2400" dirty="0" smtClean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THINKING</a:t>
            </a:r>
          </a:p>
          <a:p>
            <a:endParaRPr lang="en-US" sz="2400" dirty="0" smtClean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INFERENCE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57305" y="2555428"/>
            <a:ext cx="4712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the act of coming to a conclusion based on facts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7305" y="3538825"/>
            <a:ext cx="5037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anything that can be used to show that something is true or correct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57305" y="4600654"/>
            <a:ext cx="5037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the act of using the mind to </a:t>
            </a:r>
            <a:r>
              <a:rPr lang="en-US" sz="2400" b="1" dirty="0" smtClean="0">
                <a:latin typeface="Arial"/>
                <a:cs typeface="Arial"/>
              </a:rPr>
              <a:t>reason</a:t>
            </a:r>
            <a:endParaRPr lang="en-US" sz="2400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57304" y="5486474"/>
            <a:ext cx="503772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a conclusion or opinion arrived at </a:t>
            </a:r>
            <a:r>
              <a:rPr lang="en-US" sz="2400" b="1" dirty="0" smtClean="0">
                <a:latin typeface="Arial"/>
                <a:cs typeface="Arial"/>
              </a:rPr>
              <a:t>logically</a:t>
            </a:r>
            <a:r>
              <a:rPr lang="en-US" sz="2400" dirty="0" smtClean="0">
                <a:latin typeface="Arial"/>
                <a:cs typeface="Arial"/>
              </a:rPr>
              <a:t> from a sequence of events</a:t>
            </a:r>
            <a:endParaRPr lang="en-US"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9527" y="1920817"/>
            <a:ext cx="7367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rial"/>
                <a:cs typeface="Arial"/>
              </a:rPr>
              <a:t>LOGIC</a:t>
            </a:r>
            <a:r>
              <a:rPr lang="en-US" sz="4000" dirty="0" smtClean="0">
                <a:latin typeface="Arial"/>
                <a:cs typeface="Arial"/>
              </a:rPr>
              <a:t> is defined as the science of reasoning, proof, thinking, and inference. </a:t>
            </a:r>
            <a:endParaRPr lang="en-US" sz="4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13571"/>
            <a:ext cx="7772400" cy="1637418"/>
          </a:xfrm>
        </p:spPr>
        <p:txBody>
          <a:bodyPr>
            <a:normAutofit fontScale="90000"/>
          </a:bodyPr>
          <a:lstStyle/>
          <a:p>
            <a:r>
              <a:rPr lang="en-US" sz="4889" dirty="0" smtClean="0">
                <a:latin typeface="Arial Black"/>
              </a:rPr>
              <a:t>Critical Thinking and You: How Can You Build Better Skills Towards Becoming a Better Reader and Writer?</a:t>
            </a:r>
            <a:endParaRPr lang="en-US" dirty="0"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267" y="2116349"/>
            <a:ext cx="4122307" cy="34242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67538" y="335881"/>
            <a:ext cx="372348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Lawn Chair Larry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78101"/>
            <a:ext cx="4578268" cy="569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Verdana"/>
              </a:rPr>
              <a:t>Consider this true story, adapted from </a:t>
            </a:r>
            <a:r>
              <a:rPr lang="en-US" sz="2000" i="1" dirty="0" smtClean="0">
                <a:latin typeface="Verdana"/>
              </a:rPr>
              <a:t>The Darwin Awards</a:t>
            </a:r>
            <a:r>
              <a:rPr lang="en-US" sz="2000" dirty="0" smtClean="0">
                <a:latin typeface="Verdana"/>
              </a:rPr>
              <a:t>. </a:t>
            </a:r>
          </a:p>
          <a:p>
            <a:r>
              <a:rPr lang="en-US" sz="2400" dirty="0" smtClean="0">
                <a:latin typeface="Verdana"/>
              </a:rPr>
              <a:t>While watching the news story, collect information to </a:t>
            </a:r>
            <a:r>
              <a:rPr lang="en-US" sz="2400" b="1" u="sng" dirty="0" smtClean="0">
                <a:latin typeface="Verdana"/>
              </a:rPr>
              <a:t>answer this questions</a:t>
            </a:r>
            <a:r>
              <a:rPr lang="en-US" sz="2400" dirty="0" smtClean="0">
                <a:latin typeface="Verdana"/>
              </a:rPr>
              <a:t>: </a:t>
            </a:r>
            <a:r>
              <a:rPr lang="en-US" sz="2800" dirty="0" smtClean="0">
                <a:latin typeface="Verdana"/>
              </a:rPr>
              <a:t>Can you find evidence of Larry’s use of logic? </a:t>
            </a:r>
          </a:p>
          <a:p>
            <a:endParaRPr lang="en-US" sz="2800" dirty="0" smtClean="0">
              <a:latin typeface="Verdana"/>
            </a:endParaRPr>
          </a:p>
          <a:p>
            <a:r>
              <a:rPr lang="en-US" sz="2800" dirty="0" smtClean="0">
                <a:latin typeface="Verdana"/>
              </a:rPr>
              <a:t>If so, why did his plan go wrong? </a:t>
            </a:r>
          </a:p>
          <a:p>
            <a:endParaRPr lang="en-US" sz="2800" dirty="0" smtClean="0">
              <a:latin typeface="Verdana"/>
            </a:endParaRPr>
          </a:p>
          <a:p>
            <a:r>
              <a:rPr lang="en-US" sz="2800" dirty="0" smtClean="0">
                <a:latin typeface="Verdana"/>
              </a:rPr>
              <a:t>If not, what method of decision-making did he use?</a:t>
            </a:r>
            <a:endParaRPr lang="en-US" sz="2800" dirty="0">
              <a:latin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/>
                <a:cs typeface="Arial"/>
              </a:rPr>
              <a:t>HABITS OF MIND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 anchor="ctr">
            <a:normAutofit fontScale="92500" lnSpcReduction="10000"/>
          </a:bodyPr>
          <a:lstStyle/>
          <a:p>
            <a:r>
              <a:rPr lang="en-US" sz="2800" dirty="0" smtClean="0">
                <a:latin typeface="Arial"/>
                <a:cs typeface="Arial"/>
              </a:rPr>
              <a:t>Pattern Sniff</a:t>
            </a:r>
          </a:p>
          <a:p>
            <a:r>
              <a:rPr lang="en-US" sz="2800" dirty="0" smtClean="0">
                <a:latin typeface="Arial"/>
                <a:cs typeface="Arial"/>
              </a:rPr>
              <a:t>Experiment, Guess, &amp; Conjecture</a:t>
            </a:r>
          </a:p>
          <a:p>
            <a:r>
              <a:rPr lang="en-US" sz="2800" dirty="0" smtClean="0">
                <a:latin typeface="Arial"/>
                <a:cs typeface="Arial"/>
              </a:rPr>
              <a:t>Organize and Simplify</a:t>
            </a:r>
          </a:p>
          <a:p>
            <a:r>
              <a:rPr lang="en-US" sz="2800" dirty="0" smtClean="0">
                <a:latin typeface="Arial"/>
                <a:cs typeface="Arial"/>
              </a:rPr>
              <a:t>Describe</a:t>
            </a:r>
          </a:p>
          <a:p>
            <a:r>
              <a:rPr lang="en-US" sz="2800" dirty="0" smtClean="0">
                <a:latin typeface="Arial"/>
                <a:cs typeface="Arial"/>
              </a:rPr>
              <a:t>Tinker and Invent</a:t>
            </a:r>
          </a:p>
          <a:p>
            <a:r>
              <a:rPr lang="en-US" sz="2800" dirty="0" smtClean="0">
                <a:latin typeface="Arial"/>
                <a:cs typeface="Arial"/>
              </a:rPr>
              <a:t>Visualize</a:t>
            </a:r>
          </a:p>
          <a:p>
            <a:r>
              <a:rPr lang="en-US" sz="2800" dirty="0" smtClean="0">
                <a:latin typeface="Arial"/>
                <a:cs typeface="Arial"/>
              </a:rPr>
              <a:t>Strategize, Reason, and Prove</a:t>
            </a:r>
          </a:p>
          <a:p>
            <a:r>
              <a:rPr lang="en-US" sz="2800" dirty="0" smtClean="0">
                <a:latin typeface="Arial"/>
                <a:cs typeface="Arial"/>
              </a:rPr>
              <a:t>Connect</a:t>
            </a:r>
          </a:p>
          <a:p>
            <a:r>
              <a:rPr lang="en-US" sz="2800" dirty="0" smtClean="0">
                <a:latin typeface="Arial"/>
                <a:cs typeface="Arial"/>
              </a:rPr>
              <a:t>Listen and Collaborate</a:t>
            </a:r>
          </a:p>
          <a:p>
            <a:r>
              <a:rPr lang="en-US" sz="2800" dirty="0" smtClean="0">
                <a:latin typeface="Arial"/>
                <a:cs typeface="Arial"/>
              </a:rPr>
              <a:t>Contextualize, Reflect, and Persevere </a:t>
            </a:r>
          </a:p>
          <a:p>
            <a:endParaRPr lang="en-US" sz="2800" dirty="0" smtClean="0">
              <a:latin typeface="Arial"/>
              <a:cs typeface="Arial"/>
            </a:endParaRPr>
          </a:p>
          <a:p>
            <a:endParaRPr lang="en-US"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/>
                <a:cs typeface="Arial"/>
              </a:rPr>
              <a:t>PATTERN SNIFF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8037" t="14182" r="6981" b="13787"/>
          <a:stretch>
            <a:fillRect/>
          </a:stretch>
        </p:blipFill>
        <p:spPr>
          <a:xfrm>
            <a:off x="4038616" y="3708793"/>
            <a:ext cx="4648184" cy="2876079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9709"/>
            <a:ext cx="8229600" cy="3597124"/>
          </a:xfrm>
        </p:spPr>
        <p:txBody>
          <a:bodyPr vert="horz" anchor="ctr"/>
          <a:lstStyle/>
          <a:p>
            <a:r>
              <a:rPr lang="en-US" dirty="0" smtClean="0">
                <a:latin typeface="Arial"/>
                <a:cs typeface="Arial"/>
              </a:rPr>
              <a:t>On the lookout for patterns </a:t>
            </a:r>
          </a:p>
          <a:p>
            <a:pPr>
              <a:buNone/>
            </a:pP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On the lookout for shortcuts</a:t>
            </a:r>
          </a:p>
          <a:p>
            <a:pPr>
              <a:buNone/>
            </a:pP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/>
                <a:cs typeface="Arial"/>
              </a:rPr>
              <a:t>ORGANIZE AND SIMPLIFY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t="12907" b="11980"/>
          <a:stretch>
            <a:fillRect/>
          </a:stretch>
        </p:blipFill>
        <p:spPr>
          <a:xfrm>
            <a:off x="131847" y="2823497"/>
            <a:ext cx="5069005" cy="384163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57200" y="2823497"/>
            <a:ext cx="1641853" cy="293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221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Critical Thinking and You: How Can You Build Better Skills Towards Becoming a Better Reader and Writer?</vt:lpstr>
      <vt:lpstr>Slide 4</vt:lpstr>
      <vt:lpstr>HABITS OF MIND</vt:lpstr>
      <vt:lpstr>PATTERN SNIFF</vt:lpstr>
      <vt:lpstr>ORGANIZE AND SIMPLIFY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Argument Concepts and Fallacies—What are they?</dc:title>
  <dc:creator>Lisa Cohen</dc:creator>
  <cp:lastModifiedBy>cohenli</cp:lastModifiedBy>
  <cp:revision>7</cp:revision>
  <dcterms:created xsi:type="dcterms:W3CDTF">2010-09-28T00:43:55Z</dcterms:created>
  <dcterms:modified xsi:type="dcterms:W3CDTF">2010-10-05T13:19:30Z</dcterms:modified>
</cp:coreProperties>
</file>